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mp3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82" r:id="rId4"/>
    <p:sldId id="274" r:id="rId5"/>
    <p:sldId id="270" r:id="rId6"/>
  </p:sldIdLst>
  <p:sldSz cx="9144000" cy="5143500" type="screen16x9"/>
  <p:notesSz cx="6858000" cy="9144000"/>
  <p:embeddedFontLst>
    <p:embeddedFont>
      <p:font typeface="DFPOP1-W9" charset="-128"/>
      <p:regular r:id="rId8"/>
    </p:embeddedFont>
    <p:embeddedFont>
      <p:font typeface="楷体" pitchFamily="49" charset="-122"/>
      <p:regular r:id="rId9"/>
    </p:embeddedFont>
    <p:embeddedFont>
      <p:font typeface="微软雅黑" pitchFamily="34" charset="-122"/>
      <p:regular r:id="rId10"/>
      <p:bold r:id="rId11"/>
    </p:embeddedFont>
    <p:embeddedFont>
      <p:font typeface="Calibri" pitchFamily="34" charset="0"/>
      <p:regular r:id="rId12"/>
      <p:bold r:id="rId13"/>
      <p:italic r:id="rId14"/>
      <p:boldItalic r:id="rId15"/>
    </p:embeddedFont>
  </p:embeddedFont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B6883"/>
    <a:srgbClr val="B7471F"/>
    <a:srgbClr val="DD6236"/>
    <a:srgbClr val="F8B95D"/>
    <a:srgbClr val="73455F"/>
    <a:srgbClr val="A86C8F"/>
    <a:srgbClr val="C41A3E"/>
    <a:srgbClr val="E38C0B"/>
    <a:srgbClr val="5B9BD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87" autoAdjust="0"/>
    <p:restoredTop sz="95768" autoAdjust="0"/>
  </p:normalViewPr>
  <p:slideViewPr>
    <p:cSldViewPr snapToGrid="0">
      <p:cViewPr varScale="1">
        <p:scale>
          <a:sx n="63" d="100"/>
          <a:sy n="63" d="100"/>
        </p:scale>
        <p:origin x="-96" y="-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5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8B9ED-4FA8-457A-8C95-9715E766FCF6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F60432-858A-4F24-8214-B61DB53ED1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F60432-858A-4F24-8214-B61DB53ED13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517" y="180390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 b="10439"/>
          <a:stretch>
            <a:fillRect/>
          </a:stretch>
        </p:blipFill>
        <p:spPr>
          <a:xfrm>
            <a:off x="0" y="2486025"/>
            <a:ext cx="9144000" cy="2657475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517" y="311019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52" y="3813271"/>
            <a:ext cx="1882598" cy="13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" y="4412358"/>
            <a:ext cx="1719719" cy="73114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705" y="0"/>
            <a:ext cx="2852389" cy="51435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239" y="4439137"/>
            <a:ext cx="1793654" cy="716171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517" y="27991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5" name="椭圆 4"/>
          <p:cNvSpPr/>
          <p:nvPr userDrawn="1"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>
              <a:alpha val="3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 userDrawn="1"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 userDrawn="1"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 userDrawn="1"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4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 userDrawn="1"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3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-1680000">
            <a:off x="147299" y="-80411"/>
            <a:ext cx="60124" cy="707183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 userDrawn="1"/>
        </p:nvSpPr>
        <p:spPr>
          <a:xfrm rot="-1680000">
            <a:off x="511715" y="-271931"/>
            <a:ext cx="36000" cy="548424"/>
          </a:xfrm>
          <a:prstGeom prst="rect">
            <a:avLst/>
          </a:prstGeom>
          <a:solidFill>
            <a:srgbClr val="B092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73642" r="34062" b="10439"/>
          <a:stretch>
            <a:fillRect/>
          </a:stretch>
        </p:blipFill>
        <p:spPr>
          <a:xfrm>
            <a:off x="-1" y="4611425"/>
            <a:ext cx="7191375" cy="53207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99" y="4729323"/>
            <a:ext cx="1095375" cy="43736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1695" y="4210049"/>
            <a:ext cx="1262305" cy="9566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-40446" y="286377"/>
            <a:ext cx="729378" cy="71328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928532">
            <a:off x="427917" y="52768"/>
            <a:ext cx="429171" cy="419704"/>
          </a:xfrm>
          <a:prstGeom prst="rect">
            <a:avLst/>
          </a:prstGeom>
        </p:spPr>
      </p:pic>
      <p:pic>
        <p:nvPicPr>
          <p:cNvPr id="24" name="Picture 2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60178" y="261256"/>
            <a:ext cx="784620" cy="4665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933D16-1A11-400B-A8CC-34FD56FEFD51}" type="datetimeFigureOut">
              <a:rPr lang="zh-CN" altLang="en-US" smtClean="0"/>
              <a:pPr/>
              <a:t>2019/9/25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66AAB8-B394-4FEB-BF69-4B9302AFD4B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10.png"/><Relationship Id="rId11" Type="http://schemas.openxmlformats.org/officeDocument/2006/relationships/image" Target="../media/image12.png"/><Relationship Id="rId5" Type="http://schemas.openxmlformats.org/officeDocument/2006/relationships/image" Target="../media/image2.png"/><Relationship Id="rId10" Type="http://schemas.openxmlformats.org/officeDocument/2006/relationships/image" Target="../media/image11.png"/><Relationship Id="rId4" Type="http://schemas.openxmlformats.org/officeDocument/2006/relationships/image" Target="../media/image9.png"/><Relationship Id="rId9" Type="http://schemas.microsoft.com/office/2007/relationships/media" Target="../media/media1.mp3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2187248" y="3715022"/>
            <a:ext cx="4101537" cy="1098768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1701052" y="1149146"/>
            <a:ext cx="4865434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ea"/>
                <a:ea typeface="+mj-ea"/>
              </a:rPr>
              <a:t>小学题帮提升拓展课件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ea"/>
              <a:ea typeface="+mj-ea"/>
            </a:endParaRPr>
          </a:p>
        </p:txBody>
      </p:sp>
      <p:pic>
        <p:nvPicPr>
          <p:cNvPr id="25" name="沈芯羽-幸福大魔咒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9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9841507" y="-1295400"/>
            <a:ext cx="609600" cy="609600"/>
          </a:xfrm>
          <a:prstGeom prst="rect">
            <a:avLst/>
          </a:prstGeom>
        </p:spPr>
      </p:pic>
      <p:sp>
        <p:nvSpPr>
          <p:cNvPr id="27" name="文本框 22"/>
          <p:cNvSpPr txBox="1"/>
          <p:nvPr/>
        </p:nvSpPr>
        <p:spPr>
          <a:xfrm>
            <a:off x="2471878" y="2310076"/>
            <a:ext cx="34163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人教版六年级下</a:t>
            </a:r>
            <a:endParaRPr lang="zh-CN" altLang="en-US" sz="3600" b="1" dirty="0">
              <a:latin typeface="+mj-ea"/>
              <a:ea typeface="+mj-ea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39" y="3916561"/>
            <a:ext cx="888143" cy="1075904"/>
          </a:xfrm>
          <a:prstGeom prst="rect">
            <a:avLst/>
          </a:prstGeom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">
                                      <p:cBhvr>
                                        <p:cTn id="6" dur="1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4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000"/>
                            </p:stCondLst>
                            <p:childTnLst>
                              <p:par>
                                <p:cTn id="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000"/>
                            </p:stCondLst>
                            <p:childTnLst>
                              <p:par>
                                <p:cTn id="9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100">
                <p:cTn id="10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video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/>
      <p:bldP spid="2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11136" y="1786820"/>
            <a:ext cx="430758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课时　</a:t>
            </a:r>
            <a:r>
              <a:rPr lang="zh-CN" altLang="en-US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数的认识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sz="3200" b="1" dirty="0" smtClean="0">
                <a:solidFill>
                  <a:srgbClr val="0066FF"/>
                </a:solidFill>
                <a:latin typeface="楷体" pitchFamily="49" charset="-122"/>
                <a:ea typeface="楷体" pitchFamily="49" charset="-122"/>
              </a:rPr>
              <a:t>1)</a:t>
            </a: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46761" y="951425"/>
            <a:ext cx="7421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一种饮料瓶瓶身标注的净含量是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500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mL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在抽检中测得比实际净含量超出了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mL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记作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+5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mL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那么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-5 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mL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表示什么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饮料瓶瓶身做了以下标牌“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(500±5)</a:t>
            </a:r>
            <a:r>
              <a:rPr lang="en-US" altLang="zh-CN" sz="2400" dirty="0" err="1" smtClean="0">
                <a:latin typeface="微软雅黑" pitchFamily="34" charset="-122"/>
                <a:ea typeface="微软雅黑" pitchFamily="34" charset="-122"/>
              </a:rPr>
              <a:t>mL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”,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你知道是什么意思吗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2270760" y="3187674"/>
            <a:ext cx="5913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-5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mL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表示比实际含量低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mL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225040" y="3888714"/>
            <a:ext cx="4983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饮料含量在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495 mL~505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mL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之间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图片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9652" y="332921"/>
            <a:ext cx="1813304" cy="56139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278953" y="799025"/>
            <a:ext cx="7042087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7.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比较大小。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图片 12" descr="图片5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971812"/>
            <a:ext cx="1810362" cy="118862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52800" y="3004794"/>
            <a:ext cx="1706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c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&gt;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b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&gt;</a:t>
            </a:r>
            <a:r>
              <a:rPr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76033" y="1576265"/>
            <a:ext cx="78955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a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=       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      ;</a:t>
            </a:r>
            <a:r>
              <a:rPr lang="en-US" altLang="zh-CN" sz="24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b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=                   ;</a:t>
            </a:r>
            <a:r>
              <a:rPr lang="en-US" altLang="zh-CN" sz="2400" i="1" dirty="0" smtClean="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c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=                    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341120" y="1560830"/>
          <a:ext cx="1451293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20142014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20152015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3535680" y="1560830"/>
          <a:ext cx="1451293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20152015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20162016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5821680" y="1560830"/>
          <a:ext cx="1451293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129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20162016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kern="1200" dirty="0" smtClean="0">
                          <a:solidFill>
                            <a:schemeClr val="tx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20172017</a:t>
                      </a:r>
                      <a:endParaRPr lang="zh-CN" altLang="en-US" sz="2000" b="0" kern="1200" dirty="0" smtClean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1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2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2145445" y="371475"/>
            <a:ext cx="388205" cy="388205"/>
          </a:xfrm>
          <a:prstGeom prst="ellipse">
            <a:avLst/>
          </a:prstGeom>
          <a:solidFill>
            <a:srgbClr val="FAD194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2420602" y="167908"/>
            <a:ext cx="466725" cy="466725"/>
          </a:xfrm>
          <a:prstGeom prst="ellipse">
            <a:avLst/>
          </a:prstGeom>
          <a:solidFill>
            <a:srgbClr val="AFCFBD">
              <a:alpha val="5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697004" y="220235"/>
            <a:ext cx="302480" cy="302480"/>
          </a:xfrm>
          <a:prstGeom prst="ellipse">
            <a:avLst/>
          </a:prstGeom>
          <a:solidFill>
            <a:srgbClr val="FAD1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280239" y="371475"/>
            <a:ext cx="219076" cy="219076"/>
          </a:xfrm>
          <a:prstGeom prst="ellipse">
            <a:avLst/>
          </a:prstGeom>
          <a:solidFill>
            <a:srgbClr val="AFCFBD">
              <a:alpha val="8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737568" y="481014"/>
            <a:ext cx="236964" cy="236964"/>
          </a:xfrm>
          <a:prstGeom prst="ellipse">
            <a:avLst/>
          </a:prstGeom>
          <a:solidFill>
            <a:srgbClr val="D2B297">
              <a:alpha val="6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006195" y="358346"/>
            <a:ext cx="388205" cy="388205"/>
          </a:xfrm>
          <a:prstGeom prst="ellipse">
            <a:avLst/>
          </a:prstGeom>
          <a:solidFill>
            <a:srgbClr val="CCE1DE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13321" y="522715"/>
            <a:ext cx="223836" cy="223836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8184295" y="329772"/>
            <a:ext cx="388205" cy="388205"/>
          </a:xfrm>
          <a:prstGeom prst="ellipse">
            <a:avLst/>
          </a:prstGeom>
          <a:solidFill>
            <a:srgbClr val="FAD1D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472030" y="358346"/>
            <a:ext cx="164370" cy="164370"/>
          </a:xfrm>
          <a:prstGeom prst="ellipse">
            <a:avLst/>
          </a:prstGeom>
          <a:solidFill>
            <a:srgbClr val="FAD194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634601" y="310141"/>
            <a:ext cx="122667" cy="122667"/>
          </a:xfrm>
          <a:prstGeom prst="ellipse">
            <a:avLst/>
          </a:prstGeom>
          <a:solidFill>
            <a:srgbClr val="FCC6B7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6624430" y="510746"/>
            <a:ext cx="164370" cy="164370"/>
          </a:xfrm>
          <a:prstGeom prst="ellipse">
            <a:avLst/>
          </a:prstGeom>
          <a:solidFill>
            <a:srgbClr val="D1C9E0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170861" y="912731"/>
            <a:ext cx="401139" cy="401139"/>
          </a:xfrm>
          <a:prstGeom prst="ellipse">
            <a:avLst/>
          </a:prstGeom>
          <a:solidFill>
            <a:srgbClr val="FCC6B7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7643" y="-832933"/>
            <a:ext cx="2143021" cy="37708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6751"/>
          <a:stretch>
            <a:fillRect/>
          </a:stretch>
        </p:blipFill>
        <p:spPr>
          <a:xfrm>
            <a:off x="0" y="2105025"/>
            <a:ext cx="9144000" cy="3038476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148" b="13737"/>
          <a:stretch>
            <a:fillRect/>
          </a:stretch>
        </p:blipFill>
        <p:spPr>
          <a:xfrm rot="21422484">
            <a:off x="687369" y="3688709"/>
            <a:ext cx="4101537" cy="1098768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2737568" y="2040299"/>
            <a:ext cx="2060229" cy="660618"/>
            <a:chOff x="1867422" y="2146314"/>
            <a:chExt cx="2060229" cy="660618"/>
          </a:xfrm>
        </p:grpSpPr>
        <p:sp>
          <p:nvSpPr>
            <p:cNvPr id="23" name="文本框 22"/>
            <p:cNvSpPr txBox="1"/>
            <p:nvPr/>
          </p:nvSpPr>
          <p:spPr>
            <a:xfrm>
              <a:off x="1896326" y="2148675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85725">
                    <a:solidFill>
                      <a:schemeClr val="accent2">
                        <a:lumMod val="50000"/>
                      </a:schemeClr>
                    </a:solidFill>
                  </a:ln>
                  <a:solidFill>
                    <a:schemeClr val="accent2">
                      <a:lumMod val="75000"/>
                    </a:schemeClr>
                  </a:solidFill>
                </a:rPr>
                <a:t>谢谢观赏</a:t>
              </a:r>
              <a:endParaRPr lang="zh-CN" altLang="en-US" sz="3600" dirty="0">
                <a:ln w="85725"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886801" y="2146314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ln w="0">
                    <a:noFill/>
                  </a:ln>
                  <a:solidFill>
                    <a:schemeClr val="bg1"/>
                  </a:solidFill>
                </a:rPr>
                <a:t>谢谢观赏</a:t>
              </a:r>
              <a:endParaRPr lang="zh-CN" altLang="en-US" sz="3600" dirty="0">
                <a:ln w="0">
                  <a:noFill/>
                </a:ln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867422" y="2160601"/>
              <a:ext cx="203132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 smtClean="0">
                  <a:blipFill>
                    <a:blip r:embed="rId6"/>
                    <a:stretch>
                      <a:fillRect/>
                    </a:stretch>
                  </a:blipFill>
                </a:rPr>
                <a:t>谢谢观赏</a:t>
              </a:r>
              <a:endParaRPr lang="zh-CN" altLang="en-US" sz="3600" b="1" dirty="0">
                <a:blipFill>
                  <a:blip r:embed="rId6"/>
                  <a:stretch>
                    <a:fillRect/>
                  </a:stretch>
                </a:blip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3.7037E-7 L -0.13767 0.10926 L -0.27552 -0.00185 L -0.40035 0.1 L -0.52031 0.00185 L -0.6526 0.1037 L -0.78594 0.00926 L -0.92465 0.10556 " pathEditMode="relative" rAng="0" ptsTypes="AAAAAAAA">
                                      <p:cBhvr>
                                        <p:cTn id="21" dur="6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233" y="537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1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1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1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0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</p:bld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DFPOP1-W9"/>
        <a:ea typeface="华康少女文字W5"/>
        <a:cs typeface=""/>
      </a:majorFont>
      <a:minorFont>
        <a:latin typeface="DFPOP1-W9"/>
        <a:ea typeface="华康少女文字W5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337</TotalTime>
  <Words>124</Words>
  <Application>Microsoft Office PowerPoint</Application>
  <PresentationFormat>全屏显示(16:9)</PresentationFormat>
  <Paragraphs>23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DFPOP1-W9</vt:lpstr>
      <vt:lpstr>华康少女文字W5</vt:lpstr>
      <vt:lpstr>楷体</vt:lpstr>
      <vt:lpstr>微软雅黑</vt:lpstr>
      <vt:lpstr>Times New Roman</vt:lpstr>
      <vt:lpstr>Calibri</vt:lpstr>
      <vt:lpstr>Office 主题</vt:lpstr>
      <vt:lpstr>幻灯片 1</vt:lpstr>
      <vt:lpstr>幻灯片 2</vt:lpstr>
      <vt:lpstr>幻灯片 3</vt:lpstr>
      <vt:lpstr>幻灯片 4</vt:lpstr>
      <vt:lpstr>幻灯片 5</vt:lpstr>
    </vt:vector>
  </TitlesOfParts>
  <Company>Users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lenovop</cp:lastModifiedBy>
  <cp:revision>119</cp:revision>
  <dcterms:created xsi:type="dcterms:W3CDTF">2015-12-05T09:26:00Z</dcterms:created>
  <dcterms:modified xsi:type="dcterms:W3CDTF">2019-09-25T05:42:38Z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